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73" r:id="rId2"/>
    <p:sldId id="267" r:id="rId3"/>
    <p:sldId id="268" r:id="rId4"/>
    <p:sldId id="269" r:id="rId5"/>
    <p:sldId id="270" r:id="rId6"/>
    <p:sldId id="271" r:id="rId7"/>
    <p:sldId id="27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1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9A8C39-B11F-41EC-BCC3-1171621DF992}" type="datetimeFigureOut">
              <a:rPr lang="es-ES" smtClean="0"/>
              <a:pPr/>
              <a:t>09/11/2010</a:t>
            </a:fld>
            <a:endParaRPr lang="es-E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9E6DB2-F55C-4AC5-900B-5CC16F7B9999}" type="slidenum">
              <a:rPr lang="es-ES" smtClean="0"/>
              <a:pPr/>
              <a:t>‹#›</a:t>
            </a:fld>
            <a:endParaRPr lang="es-E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0648"/>
            <a:ext cx="7851648" cy="1828800"/>
          </a:xfrm>
        </p:spPr>
        <p:txBody>
          <a:bodyPr/>
          <a:lstStyle/>
          <a:p>
            <a:r>
              <a:rPr lang="es-ES_tradnl" sz="6000" dirty="0" smtClean="0">
                <a:solidFill>
                  <a:schemeClr val="accent2">
                    <a:lumMod val="75000"/>
                  </a:schemeClr>
                </a:solidFill>
              </a:rPr>
              <a:t>¿QUÉ ES INTERNET?</a:t>
            </a:r>
            <a:endParaRPr lang="es-C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132856"/>
            <a:ext cx="7854696" cy="1752600"/>
          </a:xfrm>
        </p:spPr>
        <p:txBody>
          <a:bodyPr>
            <a:normAutofit lnSpcReduction="10000"/>
          </a:bodyPr>
          <a:lstStyle/>
          <a:p>
            <a:pPr algn="just"/>
            <a:r>
              <a:rPr lang="es-ES_tradnl" sz="2400" dirty="0" smtClean="0"/>
              <a:t>Internet es un conjunto descentralizado de redes de comunicación interconectadas que utilizan la familia de protocolos TCP/IP, garantizando que las redes físicas que la componen funcionen como una red lógica única de alcance mundial.</a:t>
            </a:r>
            <a:endParaRPr lang="es-CO" sz="2400" dirty="0" smtClean="0"/>
          </a:p>
          <a:p>
            <a:pPr algn="l"/>
            <a:endParaRPr lang="es-CO" dirty="0"/>
          </a:p>
        </p:txBody>
      </p:sp>
      <p:pic>
        <p:nvPicPr>
          <p:cNvPr id="4" name="6 Imagen" descr="internet0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4077072"/>
            <a:ext cx="4464875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2800" b="1" dirty="0" smtClean="0">
                <a:solidFill>
                  <a:schemeClr val="accent2">
                    <a:lumMod val="75000"/>
                  </a:schemeClr>
                </a:solidFill>
              </a:rPr>
              <a:t>¿Qué significan las siguientes terminaciones en una dirección de Internet: </a:t>
            </a:r>
            <a:r>
              <a:rPr lang="es-ES_tradnl" sz="2800" b="1" dirty="0" err="1" smtClean="0">
                <a:solidFill>
                  <a:schemeClr val="accent2">
                    <a:lumMod val="75000"/>
                  </a:schemeClr>
                </a:solidFill>
              </a:rPr>
              <a:t>com</a:t>
            </a:r>
            <a:r>
              <a:rPr lang="es-ES_tradnl" sz="28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s-ES_tradnl" sz="2800" b="1" dirty="0" err="1" smtClean="0">
                <a:solidFill>
                  <a:schemeClr val="accent2">
                    <a:lumMod val="75000"/>
                  </a:schemeClr>
                </a:solidFill>
              </a:rPr>
              <a:t>edu</a:t>
            </a:r>
            <a:r>
              <a:rPr lang="es-ES_tradnl" sz="28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s-ES_tradnl" sz="2800" b="1" dirty="0" err="1" smtClean="0">
                <a:solidFill>
                  <a:schemeClr val="accent2">
                    <a:lumMod val="75000"/>
                  </a:schemeClr>
                </a:solidFill>
              </a:rPr>
              <a:t>org</a:t>
            </a:r>
            <a:r>
              <a:rPr lang="es-ES_tradnl" sz="28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s-ES_tradnl" sz="2800" b="1" dirty="0" err="1" smtClean="0">
                <a:solidFill>
                  <a:schemeClr val="accent2">
                    <a:lumMod val="75000"/>
                  </a:schemeClr>
                </a:solidFill>
              </a:rPr>
              <a:t>gov</a:t>
            </a:r>
            <a:r>
              <a:rPr lang="es-ES_tradnl" sz="2800" b="1" dirty="0" smtClean="0">
                <a:solidFill>
                  <a:schemeClr val="accent2">
                    <a:lumMod val="75000"/>
                  </a:schemeClr>
                </a:solidFill>
              </a:rPr>
              <a:t>, mil?</a:t>
            </a:r>
            <a:endParaRPr lang="es-CO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dirty="0" smtClean="0"/>
              <a:t>Son las extensiones de las direcciones:</a:t>
            </a:r>
          </a:p>
          <a:p>
            <a:pPr>
              <a:buNone/>
            </a:pPr>
            <a:r>
              <a:rPr lang="es-ES_tradnl" dirty="0" err="1" smtClean="0"/>
              <a:t>c</a:t>
            </a:r>
            <a:r>
              <a:rPr lang="es-ES_tradnl" dirty="0" err="1" smtClean="0"/>
              <a:t>om</a:t>
            </a:r>
            <a:r>
              <a:rPr lang="es-ES_tradnl" dirty="0" smtClean="0"/>
              <a:t>: área comercial</a:t>
            </a:r>
          </a:p>
          <a:p>
            <a:pPr>
              <a:buNone/>
            </a:pPr>
            <a:r>
              <a:rPr lang="es-ES_tradnl" dirty="0" err="1" smtClean="0"/>
              <a:t>edu</a:t>
            </a:r>
            <a:r>
              <a:rPr lang="es-ES_tradnl" dirty="0" smtClean="0"/>
              <a:t>: área de educación</a:t>
            </a:r>
          </a:p>
          <a:p>
            <a:pPr>
              <a:buNone/>
            </a:pPr>
            <a:r>
              <a:rPr lang="es-ES_tradnl" dirty="0" err="1" smtClean="0"/>
              <a:t>o</a:t>
            </a:r>
            <a:r>
              <a:rPr lang="es-ES_tradnl" dirty="0" err="1" smtClean="0"/>
              <a:t>rg</a:t>
            </a:r>
            <a:r>
              <a:rPr lang="es-ES_tradnl" dirty="0" smtClean="0"/>
              <a:t>:  organización particular o privada</a:t>
            </a:r>
          </a:p>
          <a:p>
            <a:pPr>
              <a:buNone/>
            </a:pPr>
            <a:r>
              <a:rPr lang="es-ES_tradnl" dirty="0" err="1" smtClean="0"/>
              <a:t>g</a:t>
            </a:r>
            <a:r>
              <a:rPr lang="es-ES_tradnl" dirty="0" err="1" smtClean="0"/>
              <a:t>ov</a:t>
            </a:r>
            <a:r>
              <a:rPr lang="es-ES_tradnl" dirty="0" smtClean="0"/>
              <a:t>: área gubernamental</a:t>
            </a:r>
          </a:p>
          <a:p>
            <a:pPr>
              <a:buNone/>
            </a:pPr>
            <a:r>
              <a:rPr lang="es-ES_tradnl" dirty="0" smtClean="0"/>
              <a:t>mil:  área militar</a:t>
            </a:r>
            <a:endParaRPr lang="es-CO" dirty="0"/>
          </a:p>
        </p:txBody>
      </p:sp>
      <p:pic>
        <p:nvPicPr>
          <p:cNvPr id="4" name="2 Imagen" descr="monitor0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9253" y="3068960"/>
            <a:ext cx="3704747" cy="30718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2800" b="1" dirty="0" smtClean="0">
                <a:solidFill>
                  <a:schemeClr val="accent2">
                    <a:lumMod val="75000"/>
                  </a:schemeClr>
                </a:solidFill>
              </a:rPr>
              <a:t>¿Cómo se hacen las búsquedas sencillas y qué signo insertar?</a:t>
            </a:r>
            <a:endParaRPr lang="es-CO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 smtClean="0"/>
              <a:t>Consultas sencillas: se introduce el nombre o lo que se recuerde de esto.  Piense cómo estará escrita la página que está buscando.</a:t>
            </a:r>
          </a:p>
          <a:p>
            <a:pPr marL="0" indent="0">
              <a:buNone/>
            </a:pPr>
            <a:r>
              <a:rPr lang="es-ES_tradnl" dirty="0" smtClean="0"/>
              <a:t>Describa lo que necesita con el número de términos posibles.</a:t>
            </a:r>
          </a:p>
          <a:p>
            <a:pPr marL="0" indent="0">
              <a:buNone/>
            </a:pPr>
            <a:r>
              <a:rPr lang="es-ES_tradnl" dirty="0" smtClean="0"/>
              <a:t>Las palabras deben ser corta para una búsqueda rápida.</a:t>
            </a:r>
          </a:p>
          <a:p>
            <a:pPr marL="0" indent="0">
              <a:buNone/>
            </a:pPr>
            <a:r>
              <a:rPr lang="es-ES_tradnl" dirty="0" smtClean="0"/>
              <a:t>Seleccione las palabras descriptivas.</a:t>
            </a:r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4" name="2 Imagen" descr="informatico0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75623" y="4149080"/>
            <a:ext cx="2868377" cy="2495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2800" b="1" dirty="0" smtClean="0">
                <a:solidFill>
                  <a:schemeClr val="accent2">
                    <a:lumMod val="75000"/>
                  </a:schemeClr>
                </a:solidFill>
              </a:rPr>
              <a:t>¿Cómo se hacen las búsquedas avanzadas y qué signo insertar?</a:t>
            </a:r>
            <a:endParaRPr lang="es-CO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 smtClean="0"/>
              <a:t>Las búsquedas más avanzadas y especializadas pueden lograrse en los buscadores verticales, pues este equipo de buscadores se concentran en áreas, campos o nichos específicos.</a:t>
            </a:r>
          </a:p>
          <a:p>
            <a:pPr marL="0" indent="0">
              <a:buNone/>
            </a:pPr>
            <a:r>
              <a:rPr lang="es-ES_tradnl" dirty="0" smtClean="0"/>
              <a:t>¿Qué signo se inserta?</a:t>
            </a:r>
          </a:p>
          <a:p>
            <a:pPr marL="0" indent="0">
              <a:buNone/>
            </a:pPr>
            <a:r>
              <a:rPr lang="es-ES_tradnl" b="1" dirty="0" smtClean="0"/>
              <a:t>El signo +: </a:t>
            </a:r>
            <a:r>
              <a:rPr lang="es-ES_tradnl" dirty="0" smtClean="0"/>
              <a:t>si se añade a cada palabra, se hace obligatorio que la misma aparezca en todos los resultados de búsqueda.</a:t>
            </a:r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5" name="6 Imagen" descr="ordenador2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4869160"/>
            <a:ext cx="2891531" cy="1809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616624"/>
          </a:xfrm>
        </p:spPr>
        <p:txBody>
          <a:bodyPr/>
          <a:lstStyle/>
          <a:p>
            <a:pPr marL="0" indent="0">
              <a:buNone/>
            </a:pPr>
            <a:r>
              <a:rPr lang="es-ES_tradnl" sz="2400" b="1" dirty="0" smtClean="0"/>
              <a:t>El signo –: </a:t>
            </a:r>
            <a:r>
              <a:rPr lang="es-ES_tradnl" sz="2400" dirty="0" smtClean="0"/>
              <a:t>si se añade el signo – a una palabra, se prohíbe que aparezca en alguno de los resultados de la búsqueda.</a:t>
            </a:r>
          </a:p>
          <a:p>
            <a:pPr marL="0" indent="0">
              <a:buNone/>
            </a:pPr>
            <a:r>
              <a:rPr lang="es-ES_tradnl" sz="2400" b="1" dirty="0" smtClean="0"/>
              <a:t>T:</a:t>
            </a:r>
            <a:r>
              <a:rPr lang="es-ES_tradnl" sz="2400" dirty="0" smtClean="0"/>
              <a:t> limita la búsqueda al título de los documentos.</a:t>
            </a:r>
          </a:p>
          <a:p>
            <a:pPr marL="0" indent="0">
              <a:buNone/>
            </a:pPr>
            <a:r>
              <a:rPr lang="es-ES_tradnl" sz="2400" b="1" dirty="0" smtClean="0"/>
              <a:t>U: </a:t>
            </a:r>
            <a:r>
              <a:rPr lang="es-ES_tradnl" sz="2400" dirty="0" smtClean="0"/>
              <a:t>limita la búsqueda a la URL de los documentos.</a:t>
            </a:r>
          </a:p>
          <a:p>
            <a:pPr marL="0" indent="0">
              <a:buNone/>
            </a:pPr>
            <a:r>
              <a:rPr lang="es-ES_tradnl" sz="2400" b="1" dirty="0" smtClean="0"/>
              <a:t>Correspondencia con frases (“ ”): </a:t>
            </a:r>
            <a:r>
              <a:rPr lang="es-ES_tradnl" sz="2400" dirty="0" smtClean="0"/>
              <a:t>si se coloca una frase entre comillas, solo se encontrarán aquellos que correspondan exactamente a esas palabras.</a:t>
            </a:r>
            <a:endParaRPr lang="es-CO" sz="2400" b="1" dirty="0" smtClean="0"/>
          </a:p>
          <a:p>
            <a:pPr marL="0" indent="0">
              <a:buNone/>
            </a:pPr>
            <a:r>
              <a:rPr lang="es-ES_tradnl" sz="2400" b="1" dirty="0" smtClean="0"/>
              <a:t>Utilización de comodines (*): </a:t>
            </a:r>
            <a:r>
              <a:rPr lang="es-ES_tradnl" sz="2400" dirty="0" smtClean="0"/>
              <a:t>si se coloca un comodín a la derecha de una palabra, se mostrarán las correspondencias parciales con lo que esté a la izquierda.</a:t>
            </a:r>
          </a:p>
          <a:p>
            <a:pPr marL="0" indent="0">
              <a:buNone/>
            </a:pPr>
            <a:r>
              <a:rPr lang="es-ES_tradnl" sz="2400" b="1" dirty="0" smtClean="0"/>
              <a:t>Favoritos:</a:t>
            </a:r>
            <a:r>
              <a:rPr lang="es-ES_tradnl" sz="2400" dirty="0" smtClean="0"/>
              <a:t> agregar al sitio por medio de un link textual o por imágenes. Ir al menú y seleccionar la opción agregar.</a:t>
            </a:r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endParaRPr lang="es-ES_tradnl" dirty="0" smtClean="0"/>
          </a:p>
        </p:txBody>
      </p:sp>
      <p:pic>
        <p:nvPicPr>
          <p:cNvPr id="4" name="2 Imagen" descr="raton0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5572140"/>
            <a:ext cx="2214547" cy="12858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b="1" dirty="0" smtClean="0">
                <a:solidFill>
                  <a:schemeClr val="accent2">
                    <a:lumMod val="75000"/>
                  </a:schemeClr>
                </a:solidFill>
              </a:rPr>
              <a:t>¿Qué es un vínculo?</a:t>
            </a:r>
            <a:endParaRPr lang="es-CO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213600"/>
          </a:xfrm>
        </p:spPr>
        <p:txBody>
          <a:bodyPr/>
          <a:lstStyle/>
          <a:p>
            <a:pPr marL="0" indent="0">
              <a:buNone/>
            </a:pPr>
            <a:r>
              <a:rPr lang="es-ES_tradnl" dirty="0" smtClean="0"/>
              <a:t>Pueden ser gráficos, imágenes en 3D o texto coloreado (normalmente subrayado). Para comprobar si un elemento de una página es un vínculo, mueva el puntero del mouse sobre el elemento, si el puntero cambia a una mano, el elemento es un vínculo.</a:t>
            </a:r>
            <a:endParaRPr lang="es-CO" dirty="0"/>
          </a:p>
        </p:txBody>
      </p:sp>
      <p:pic>
        <p:nvPicPr>
          <p:cNvPr id="4" name="3 Imagen" descr="ordenador0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4612" y="3714752"/>
            <a:ext cx="4048125" cy="2686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2800" b="1" dirty="0" smtClean="0">
                <a:solidFill>
                  <a:schemeClr val="accent2">
                    <a:lumMod val="75000"/>
                  </a:schemeClr>
                </a:solidFill>
              </a:rPr>
              <a:t>¿Qué significa </a:t>
            </a:r>
            <a:r>
              <a:rPr lang="es-ES_tradnl" sz="2800" b="1" dirty="0" err="1" smtClean="0">
                <a:solidFill>
                  <a:schemeClr val="accent2">
                    <a:lumMod val="75000"/>
                  </a:schemeClr>
                </a:solidFill>
              </a:rPr>
              <a:t>www</a:t>
            </a:r>
            <a:r>
              <a:rPr lang="es-ES_tradnl" sz="2800" b="1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es-CO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1493520"/>
          </a:xfrm>
        </p:spPr>
        <p:txBody>
          <a:bodyPr/>
          <a:lstStyle/>
          <a:p>
            <a:pPr marL="0" indent="0">
              <a:buNone/>
            </a:pPr>
            <a:r>
              <a:rPr lang="es-ES_tradnl" dirty="0" err="1" smtClean="0"/>
              <a:t>www</a:t>
            </a:r>
            <a:r>
              <a:rPr lang="es-ES_tradnl" dirty="0" smtClean="0"/>
              <a:t> significa </a:t>
            </a:r>
            <a:r>
              <a:rPr lang="es-ES_tradnl" dirty="0" err="1" smtClean="0"/>
              <a:t>World</a:t>
            </a:r>
            <a:r>
              <a:rPr lang="es-ES_tradnl" dirty="0" smtClean="0"/>
              <a:t> </a:t>
            </a:r>
            <a:r>
              <a:rPr lang="es-ES_tradnl" dirty="0" err="1" smtClean="0"/>
              <a:t>Wide</a:t>
            </a:r>
            <a:r>
              <a:rPr lang="es-ES_tradnl" dirty="0" smtClean="0"/>
              <a:t> Web, literalmente su traducción al español sería “Telaraña alrededor del mundo” o “Red alrededor del mundo”.</a:t>
            </a:r>
            <a:endParaRPr lang="es-CO" dirty="0"/>
          </a:p>
        </p:txBody>
      </p:sp>
      <p:pic>
        <p:nvPicPr>
          <p:cNvPr id="4" name="5 Imagen" descr="ordenador0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924944"/>
            <a:ext cx="4013638" cy="3567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437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¿QUÉ ES INTERNET?</vt:lpstr>
      <vt:lpstr>¿Qué significan las siguientes terminaciones en una dirección de Internet: com, edu, org, gov, mil?</vt:lpstr>
      <vt:lpstr>¿Cómo se hacen las búsquedas sencillas y qué signo insertar?</vt:lpstr>
      <vt:lpstr>¿Cómo se hacen las búsquedas avanzadas y qué signo insertar?</vt:lpstr>
      <vt:lpstr>Slide 5</vt:lpstr>
      <vt:lpstr>¿Qué es un vínculo?</vt:lpstr>
      <vt:lpstr>¿Qué significa www?</vt:lpstr>
    </vt:vector>
  </TitlesOfParts>
  <Company>INSTITUCION EDUCATIVA ALDEA CELESTE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 ES EL INTERNET</dc:title>
  <dc:creator>sara y yeidy</dc:creator>
  <cp:lastModifiedBy>jdcarvajal9</cp:lastModifiedBy>
  <cp:revision>38</cp:revision>
  <dcterms:created xsi:type="dcterms:W3CDTF">2010-10-22T20:38:54Z</dcterms:created>
  <dcterms:modified xsi:type="dcterms:W3CDTF">2010-11-10T02:20:06Z</dcterms:modified>
</cp:coreProperties>
</file>